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9" r:id="rId2"/>
    <p:sldId id="260" r:id="rId3"/>
    <p:sldId id="261" r:id="rId4"/>
    <p:sldId id="262" r:id="rId5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404" autoAdjust="0"/>
  </p:normalViewPr>
  <p:slideViewPr>
    <p:cSldViewPr>
      <p:cViewPr varScale="1">
        <p:scale>
          <a:sx n="61" d="100"/>
          <a:sy n="61" d="100"/>
        </p:scale>
        <p:origin x="70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6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fld id="{7CA8B4A2-AC10-4E7C-80B5-D17776EB3752}" type="datetimeFigureOut">
              <a:rPr lang="th-TH" smtClean="0"/>
              <a:t>26/09/60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fld id="{7906B9AA-700E-44BC-BF67-8C9B7927C4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91658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6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fld id="{5A59F5A8-9B7F-484C-8F25-75D8954F7B2A}" type="datetimeFigureOut">
              <a:rPr lang="th-TH" smtClean="0"/>
              <a:t>26/09/60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2" tIns="45656" rIns="91312" bIns="45656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312" tIns="45656" rIns="91312" bIns="45656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fld id="{2A3BD347-C61E-4840-93A6-0F832905F30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79466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5439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20080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5584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6C247-5AA6-477F-94C6-38FA3137816B}" type="datetime1">
              <a:rPr lang="th-TH" smtClean="0"/>
              <a:t>26/09/60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6893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84451-3A8B-4EB0-BB7E-A88880EA136F}" type="datetime1">
              <a:rPr lang="th-TH" smtClean="0"/>
              <a:t>26/09/60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8239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AAF5-8833-43E7-A02A-E2996DB3C870}" type="datetime1">
              <a:rPr lang="th-TH" smtClean="0"/>
              <a:t>26/09/60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7145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912D-0BAD-4A4A-870C-A4C9CB410C5A}" type="datetime1">
              <a:rPr lang="th-TH" smtClean="0"/>
              <a:t>26/09/60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0341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6C89-39A8-465F-877C-A97E1EA58DC6}" type="datetime1">
              <a:rPr lang="th-TH" smtClean="0"/>
              <a:t>26/09/60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8089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EEE-1F17-48C3-B7A6-57160259CE73}" type="datetime1">
              <a:rPr lang="th-TH" smtClean="0"/>
              <a:t>26/09/60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2304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E7D3-B298-41B8-B915-4074697A2C64}" type="datetime1">
              <a:rPr lang="th-TH" smtClean="0"/>
              <a:t>26/09/60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948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B7D22-4D0C-4DB9-9CF6-2C4D0B15170B}" type="datetime1">
              <a:rPr lang="th-TH" smtClean="0"/>
              <a:t>26/09/60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993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9792-8844-440F-A88A-117FFF0F2D19}" type="datetime1">
              <a:rPr lang="th-TH" smtClean="0"/>
              <a:t>26/09/60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0004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A20CB-9057-4D45-8EE3-A6AC3A70C042}" type="datetime1">
              <a:rPr lang="th-TH" smtClean="0"/>
              <a:t>26/09/60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830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AE07A-F660-4420-AC2E-7ED5F57E054C}" type="datetime1">
              <a:rPr lang="th-TH" smtClean="0"/>
              <a:t>26/09/60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7639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31924-3989-4788-BB43-26FE251175FF}" type="datetime1">
              <a:rPr lang="th-TH" smtClean="0"/>
              <a:t>26/09/60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9F2E0-3735-466A-8663-2459B34EED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906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สี่เหลี่ยมผืนผ้ามุมมน 15"/>
          <p:cNvSpPr/>
          <p:nvPr/>
        </p:nvSpPr>
        <p:spPr>
          <a:xfrm>
            <a:off x="2279276" y="1623258"/>
            <a:ext cx="927846" cy="497503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1185867" y="1623258"/>
            <a:ext cx="927846" cy="497503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41195" y="166827"/>
            <a:ext cx="8829668" cy="1283147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ร่าง</a:t>
            </a:r>
            <a:r>
              <a:rPr lang="en-US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กรอบ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แนวทางการจัดสรรเงินปีงบประมาณ 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2561 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ตามโครงการสนับสนุนการเป็นเมืองศูนย์กลางบริการสุขภาพในอาเซียน</a:t>
            </a: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 flipH="1">
            <a:off x="153801" y="1623258"/>
            <a:ext cx="877422" cy="497503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</a:t>
            </a:r>
          </a:p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</a:t>
            </a:r>
          </a:p>
          <a:p>
            <a:pPr algn="ctr"/>
            <a:r>
              <a:rPr lang="th-TH" sz="20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ยุทธ</a:t>
            </a:r>
            <a:endParaRPr lang="th-TH" sz="2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ศาสตร์พัฒนาความ</a:t>
            </a:r>
            <a:r>
              <a:rPr lang="th-TH" sz="2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</a:t>
            </a:r>
          </a:p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มือ</a:t>
            </a: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ด้านต่าง</a:t>
            </a:r>
          </a:p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</a:t>
            </a:r>
          </a:p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เทศ</a:t>
            </a:r>
          </a:p>
          <a:p>
            <a:pPr algn="ctr"/>
            <a:r>
              <a:rPr lang="th-TH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24,611,800</a:t>
            </a:r>
            <a:endParaRPr lang="th-TH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1600" dirty="0"/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1259633" y="1700808"/>
            <a:ext cx="761552" cy="22049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2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กิจกรรม </a:t>
            </a:r>
            <a:r>
              <a:rPr lang="th-TH" sz="12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  <a:p>
            <a:endParaRPr lang="th-TH" sz="11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สนับสนุนการเป็นเมืองศูนย์กลางบริการสุขภาพในอาเซียน</a:t>
            </a:r>
          </a:p>
          <a:p>
            <a:pPr algn="ctr"/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ยอดเงินที่ได้รับจัดสรร</a:t>
            </a:r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24,611,800 </a:t>
            </a: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9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1259632" y="3968867"/>
            <a:ext cx="766483" cy="249434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4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 2</a:t>
            </a:r>
            <a:endParaRPr lang="th-TH" sz="1400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12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พัฒนาการจัดบริการเพิ่มพิเศษสำหรับประชาชน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ยอดเงินที่ได้รับจัดสรร 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3,171,800</a:t>
            </a:r>
          </a:p>
          <a:p>
            <a:pPr algn="ctr"/>
            <a:r>
              <a:rPr lang="th-TH" sz="1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  <a:p>
            <a:pPr algn="ctr"/>
            <a:endParaRPr lang="th-TH" sz="1050" dirty="0">
              <a:solidFill>
                <a:schemeClr val="tx1"/>
              </a:solidFill>
            </a:endParaRPr>
          </a:p>
        </p:txBody>
      </p:sp>
      <p:sp>
        <p:nvSpPr>
          <p:cNvPr id="10" name="ลูกศรขวา 9"/>
          <p:cNvSpPr/>
          <p:nvPr/>
        </p:nvSpPr>
        <p:spPr>
          <a:xfrm>
            <a:off x="1018616" y="3479427"/>
            <a:ext cx="242046" cy="335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2353862" y="1700809"/>
            <a:ext cx="776567" cy="220499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4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เป้าหมาย</a:t>
            </a:r>
          </a:p>
          <a:p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1.พัฒนา</a:t>
            </a:r>
            <a:b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1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ศคอส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76จังหวัด</a:t>
            </a:r>
          </a:p>
          <a:p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2.พัฒนาศูนย์บริการชาวต่างชาติ</a:t>
            </a:r>
          </a:p>
          <a:p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ในรพ.</a:t>
            </a:r>
            <a:r>
              <a:rPr lang="th-TH" sz="105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กลุ่มเป้าหมาย</a:t>
            </a: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2365357" y="4005064"/>
            <a:ext cx="766483" cy="24969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4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เป้าหมาย</a:t>
            </a:r>
          </a:p>
          <a:p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1.ส่งเสริม/พัฒนากลไก/ปรับปรุงกฎ/ระเบียบ/การจัดบริการ</a:t>
            </a:r>
            <a:r>
              <a:rPr lang="en-US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CHC</a:t>
            </a:r>
            <a:endParaRPr lang="th-TH" sz="11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2.จัดให้มีบริการ </a:t>
            </a:r>
            <a:r>
              <a:rPr lang="en-US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CHC 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ในรพ.นำร่อง</a:t>
            </a:r>
          </a:p>
          <a:p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3.พัฒนาบุคลากร </a:t>
            </a:r>
            <a:r>
              <a:rPr lang="en-US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CHC</a:t>
            </a:r>
            <a:endParaRPr lang="th-TH" sz="11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ลูกศรขวา 13"/>
          <p:cNvSpPr/>
          <p:nvPr/>
        </p:nvSpPr>
        <p:spPr>
          <a:xfrm>
            <a:off x="2127997" y="2579839"/>
            <a:ext cx="242046" cy="335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15" name="ลูกศรขวา 14"/>
          <p:cNvSpPr/>
          <p:nvPr/>
        </p:nvSpPr>
        <p:spPr>
          <a:xfrm>
            <a:off x="2117913" y="4965662"/>
            <a:ext cx="242046" cy="335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17" name="สี่เหลี่ยมผืนผ้ามุมมน 16"/>
          <p:cNvSpPr/>
          <p:nvPr/>
        </p:nvSpPr>
        <p:spPr>
          <a:xfrm>
            <a:off x="3348316" y="1623258"/>
            <a:ext cx="826997" cy="49750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18" name="สี่เหลี่ยมผืนผ้ามุมมน 17"/>
          <p:cNvSpPr/>
          <p:nvPr/>
        </p:nvSpPr>
        <p:spPr>
          <a:xfrm>
            <a:off x="3412232" y="1699792"/>
            <a:ext cx="679838" cy="220073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2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กลุ่ม</a:t>
            </a:r>
          </a:p>
          <a:p>
            <a:pPr algn="ctr"/>
            <a:r>
              <a:rPr lang="th-TH" sz="12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เป้าหมาย</a:t>
            </a:r>
          </a:p>
          <a:p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2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สสจ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</a:p>
          <a:p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76แห่ง</a:t>
            </a:r>
          </a:p>
          <a:p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รพ.</a:t>
            </a:r>
          </a:p>
          <a:p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กลุ่มเป้า</a:t>
            </a:r>
          </a:p>
          <a:p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</a:t>
            </a:r>
          </a:p>
        </p:txBody>
      </p:sp>
      <p:sp>
        <p:nvSpPr>
          <p:cNvPr id="19" name="สี่เหลี่ยมผืนผ้ามุมมน 18"/>
          <p:cNvSpPr/>
          <p:nvPr/>
        </p:nvSpPr>
        <p:spPr>
          <a:xfrm>
            <a:off x="3402311" y="4021439"/>
            <a:ext cx="665633" cy="248970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</a:t>
            </a:r>
          </a:p>
          <a:p>
            <a:pPr algn="ctr"/>
            <a:r>
              <a:rPr lang="th-TH" sz="1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</a:t>
            </a:r>
          </a:p>
          <a:p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รพ.นำร่อง 10แห่ง (8 เดิม+ 2 รพ. ใหม่) </a:t>
            </a:r>
          </a:p>
          <a:p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รพ.ที่ขอสมัคร</a:t>
            </a:r>
            <a:r>
              <a:rPr lang="en-US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CHC</a:t>
            </a:r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สำนักเขตสุขภาพ ที่ 1-13 อย่างน้อยเขตละ 1 แห่ง)</a:t>
            </a:r>
          </a:p>
          <a:p>
            <a:endParaRPr lang="th-TH" sz="105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ลูกศรขวา 19"/>
          <p:cNvSpPr/>
          <p:nvPr/>
        </p:nvSpPr>
        <p:spPr>
          <a:xfrm>
            <a:off x="3176867" y="2572276"/>
            <a:ext cx="242046" cy="335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21" name="ลูกศรขวา 20"/>
          <p:cNvSpPr/>
          <p:nvPr/>
        </p:nvSpPr>
        <p:spPr>
          <a:xfrm>
            <a:off x="3166780" y="4965662"/>
            <a:ext cx="242046" cy="335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22" name="สี่เหลี่ยมผืนผ้ามุมมน 21"/>
          <p:cNvSpPr/>
          <p:nvPr/>
        </p:nvSpPr>
        <p:spPr>
          <a:xfrm>
            <a:off x="4366930" y="1623258"/>
            <a:ext cx="1280834" cy="497503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23" name="สี่เหลี่ยมผืนผ้ามุมมน 22"/>
          <p:cNvSpPr/>
          <p:nvPr/>
        </p:nvSpPr>
        <p:spPr>
          <a:xfrm>
            <a:off x="4461059" y="1700808"/>
            <a:ext cx="1087527" cy="220073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4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สัดส่วนจัดสรร</a:t>
            </a:r>
          </a:p>
          <a:p>
            <a:endParaRPr lang="th-TH" sz="11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ส่วนกลาง 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ดำเนินตาม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โครงการฯ </a:t>
            </a:r>
            <a:r>
              <a:rPr lang="en-US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 6.09 %</a:t>
            </a:r>
            <a:endParaRPr lang="th-TH" sz="11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tabLst>
                <a:tab pos="676275" algn="l"/>
              </a:tabLst>
            </a:pPr>
            <a:endParaRPr lang="th-TH" sz="11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tabLst>
                <a:tab pos="676275" algn="l"/>
              </a:tabLst>
            </a:pP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100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ศคอส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- </a:t>
            </a:r>
            <a:r>
              <a:rPr lang="th-TH" sz="1100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สสจ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76 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 + รพ.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ในกลุ่มเป้าหมาย</a:t>
            </a:r>
          </a:p>
          <a:p>
            <a:pPr>
              <a:tabLst>
                <a:tab pos="676275" algn="l"/>
              </a:tabLst>
            </a:pPr>
            <a:r>
              <a:rPr lang="en-US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 </a:t>
            </a:r>
            <a:r>
              <a:rPr lang="en-US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93.91 % </a:t>
            </a:r>
            <a:endParaRPr lang="th-TH" sz="11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tabLst>
                <a:tab pos="676275" algn="l"/>
              </a:tabLst>
            </a:pPr>
            <a:endParaRPr lang="th-TH" sz="1050" spc="-3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200" dirty="0">
              <a:solidFill>
                <a:schemeClr val="tx1"/>
              </a:solidFill>
            </a:endParaRPr>
          </a:p>
        </p:txBody>
      </p:sp>
      <p:sp>
        <p:nvSpPr>
          <p:cNvPr id="24" name="สี่เหลี่ยมผืนผ้ามุมมน 23"/>
          <p:cNvSpPr/>
          <p:nvPr/>
        </p:nvSpPr>
        <p:spPr>
          <a:xfrm>
            <a:off x="4456018" y="4043816"/>
            <a:ext cx="1092568" cy="245815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4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สัดส่วนจัดสรร</a:t>
            </a:r>
          </a:p>
          <a:p>
            <a:endParaRPr lang="th-TH" sz="105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ส่วนกลาง</a:t>
            </a:r>
          </a:p>
          <a:p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</a:t>
            </a:r>
            <a:r>
              <a:rPr lang="th-TH" sz="105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ดำเนินการตามโครงการฯ และกำกับติดตามประเมิน </a:t>
            </a:r>
          </a:p>
          <a:p>
            <a:endParaRPr lang="th-TH" sz="105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105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สำนักงานเขตสุขภาพที่1-13</a:t>
            </a:r>
          </a:p>
          <a:p>
            <a:endParaRPr lang="th-TH" sz="105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105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รพ.นำร่อง 10 แห่ง    </a:t>
            </a:r>
            <a:endParaRPr lang="en-US" sz="105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ลูกศรขวา 24"/>
          <p:cNvSpPr/>
          <p:nvPr/>
        </p:nvSpPr>
        <p:spPr>
          <a:xfrm>
            <a:off x="4158498" y="2564904"/>
            <a:ext cx="242046" cy="335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26" name="ลูกศรขวา 25"/>
          <p:cNvSpPr/>
          <p:nvPr/>
        </p:nvSpPr>
        <p:spPr>
          <a:xfrm>
            <a:off x="4148411" y="5037670"/>
            <a:ext cx="242046" cy="335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27" name="สี่เหลี่ยมผืนผ้ามุมมน 26"/>
          <p:cNvSpPr/>
          <p:nvPr/>
        </p:nvSpPr>
        <p:spPr>
          <a:xfrm>
            <a:off x="5825872" y="1623258"/>
            <a:ext cx="1280834" cy="497503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28" name="สี่เหลี่ยมผืนผ้ามุมมน 27"/>
          <p:cNvSpPr/>
          <p:nvPr/>
        </p:nvSpPr>
        <p:spPr>
          <a:xfrm>
            <a:off x="5958728" y="1699792"/>
            <a:ext cx="1022155" cy="22017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2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การพิจารณา</a:t>
            </a:r>
          </a:p>
          <a:p>
            <a:pPr algn="ctr"/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จัดสรร </a:t>
            </a:r>
            <a:endParaRPr lang="th-TH" sz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แต่งตั้ง </a:t>
            </a:r>
            <a:r>
              <a:rPr lang="th-TH" sz="11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คกก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.พิจารณา </a:t>
            </a:r>
          </a:p>
          <a:p>
            <a:endParaRPr lang="th-TH" sz="11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บริหารจัดการงบประมาณ โดย </a:t>
            </a:r>
            <a:r>
              <a:rPr lang="th-TH" sz="11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ศคอส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จังหวัด</a:t>
            </a:r>
          </a:p>
          <a:p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</a:t>
            </a:r>
            <a:r>
              <a:rPr lang="en-US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SIM 3 model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 </a:t>
            </a:r>
            <a:r>
              <a:rPr lang="th-TH" sz="9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ได้มีการประชุมและจัดทำคำขอเข้ามาแล้ว อยู่ระหว่างการพิจารณา </a:t>
            </a:r>
          </a:p>
        </p:txBody>
      </p:sp>
      <p:sp>
        <p:nvSpPr>
          <p:cNvPr id="29" name="สี่เหลี่ยมผืนผ้ามุมมน 28"/>
          <p:cNvSpPr/>
          <p:nvPr/>
        </p:nvSpPr>
        <p:spPr>
          <a:xfrm>
            <a:off x="5917620" y="4037215"/>
            <a:ext cx="1102652" cy="24581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4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การพิจารณา</a:t>
            </a:r>
          </a:p>
          <a:p>
            <a:pPr algn="ctr"/>
            <a:r>
              <a:rPr lang="th-TH" sz="1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เกณฑ์จัดสรร </a:t>
            </a:r>
          </a:p>
          <a:p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1.ส่วนกลาง-เพื่อใช้ส่งเสริมพัฒนาศักยภาพ+กำกับติดตาม/ลงพื้นที่ประเมิน</a:t>
            </a:r>
          </a:p>
          <a:p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105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สำนักงานเขตสุขภาพที่</a:t>
            </a:r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1-13 เพื่อกำกับ</a:t>
            </a:r>
            <a:r>
              <a:rPr lang="th-TH" sz="105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ติดตาม/ลงพื้นที่ประเมิน</a:t>
            </a:r>
          </a:p>
          <a:p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3.10 รพ.นำร่อง เพื่อวิจัย/ปรับปรุงระบบ/พัฒนางาน</a:t>
            </a:r>
            <a:endParaRPr lang="th-TH" sz="105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0" name="ลูกศรขวา 29"/>
          <p:cNvSpPr/>
          <p:nvPr/>
        </p:nvSpPr>
        <p:spPr>
          <a:xfrm>
            <a:off x="5632634" y="2579838"/>
            <a:ext cx="242046" cy="335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31" name="ลูกศรขวา 30"/>
          <p:cNvSpPr/>
          <p:nvPr/>
        </p:nvSpPr>
        <p:spPr>
          <a:xfrm>
            <a:off x="5614970" y="5048268"/>
            <a:ext cx="242046" cy="335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35" name="สี่เหลี่ยมผืนผ้ามุมมน 34"/>
          <p:cNvSpPr/>
          <p:nvPr/>
        </p:nvSpPr>
        <p:spPr>
          <a:xfrm>
            <a:off x="7315957" y="1623258"/>
            <a:ext cx="772687" cy="497503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35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ผลผลิต</a:t>
            </a:r>
          </a:p>
          <a:p>
            <a:endParaRPr lang="th-TH" sz="1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หน่วยบริหาร </a:t>
            </a:r>
          </a:p>
          <a:p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มีการบริหารจัดการระบบตามเกณฑ์ที่กำหนด</a:t>
            </a:r>
          </a:p>
          <a:p>
            <a:endParaRPr lang="th-TH" sz="12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</a:p>
          <a:p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บริการดำเนิน</a:t>
            </a:r>
          </a:p>
          <a:p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จัดระบบบริการ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ตามเกณฑ์ที่กำหนด</a:t>
            </a:r>
          </a:p>
        </p:txBody>
      </p:sp>
      <p:sp>
        <p:nvSpPr>
          <p:cNvPr id="3" name="ลูกศรขวา 2"/>
          <p:cNvSpPr/>
          <p:nvPr/>
        </p:nvSpPr>
        <p:spPr>
          <a:xfrm>
            <a:off x="7037845" y="3429000"/>
            <a:ext cx="314333" cy="385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38" name="สี่เหลี่ยมผืนผ้ามุมมน 37"/>
          <p:cNvSpPr/>
          <p:nvPr/>
        </p:nvSpPr>
        <p:spPr>
          <a:xfrm>
            <a:off x="8232040" y="1649914"/>
            <a:ext cx="804456" cy="49750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sz="135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</a:t>
            </a:r>
          </a:p>
          <a:p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ลด</a:t>
            </a: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   แออัดใน สถาน บริการ</a:t>
            </a:r>
          </a:p>
          <a:p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2.ธำรงบุคลากร</a:t>
            </a:r>
          </a:p>
          <a:p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3.ใช้ทรัพยากรภาครัฐให้คุ้มค่า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เพิ่ม   ทางเลือก แลโอกาสในการ</a:t>
            </a:r>
            <a:b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เข้าถึง</a:t>
            </a:r>
            <a:b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บริการของประชาชนทั้งไทยและต่างชาติ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9" name="ลูกศรขวา 38"/>
          <p:cNvSpPr/>
          <p:nvPr/>
        </p:nvSpPr>
        <p:spPr>
          <a:xfrm>
            <a:off x="8028384" y="3435302"/>
            <a:ext cx="314333" cy="3796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pic>
        <p:nvPicPr>
          <p:cNvPr id="34" name="Picture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602"/>
            <a:ext cx="649252" cy="703000"/>
          </a:xfrm>
          <a:prstGeom prst="rect">
            <a:avLst/>
          </a:prstGeom>
          <a:noFill/>
        </p:spPr>
      </p:pic>
      <p:pic>
        <p:nvPicPr>
          <p:cNvPr id="36" name="Picture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022" y="162602"/>
            <a:ext cx="674394" cy="703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020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876304"/>
              </p:ext>
            </p:extLst>
          </p:nvPr>
        </p:nvGraphicFramePr>
        <p:xfrm>
          <a:off x="248195" y="2561524"/>
          <a:ext cx="8778240" cy="33982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0647">
                  <a:extLst>
                    <a:ext uri="{9D8B030D-6E8A-4147-A177-3AD203B41FA5}">
                      <a16:colId xmlns:a16="http://schemas.microsoft.com/office/drawing/2014/main" xmlns="" val="1051835928"/>
                    </a:ext>
                  </a:extLst>
                </a:gridCol>
                <a:gridCol w="2265353">
                  <a:extLst>
                    <a:ext uri="{9D8B030D-6E8A-4147-A177-3AD203B41FA5}">
                      <a16:colId xmlns:a16="http://schemas.microsoft.com/office/drawing/2014/main" xmlns="" val="636529142"/>
                    </a:ext>
                  </a:extLst>
                </a:gridCol>
                <a:gridCol w="1752951">
                  <a:extLst>
                    <a:ext uri="{9D8B030D-6E8A-4147-A177-3AD203B41FA5}">
                      <a16:colId xmlns:a16="http://schemas.microsoft.com/office/drawing/2014/main" xmlns="" val="2695884140"/>
                    </a:ext>
                  </a:extLst>
                </a:gridCol>
                <a:gridCol w="2319289">
                  <a:extLst>
                    <a:ext uri="{9D8B030D-6E8A-4147-A177-3AD203B41FA5}">
                      <a16:colId xmlns:a16="http://schemas.microsoft.com/office/drawing/2014/main" xmlns="" val="3550705322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ระบบบริหาร</a:t>
                      </a:r>
                      <a:r>
                        <a:rPr lang="th-TH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จัดการ</a:t>
                      </a:r>
                      <a:r>
                        <a:rPr lang="th-TH" sz="1500" b="1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500" b="1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</a:t>
                      </a:r>
                      <a:r>
                        <a:rPr lang="th-TH" sz="1500" b="1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ระบบ</a:t>
                      </a:r>
                      <a:r>
                        <a:rPr lang="th-TH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 (</a:t>
                      </a:r>
                      <a:r>
                        <a:rPr lang="en-US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I</a:t>
                      </a:r>
                      <a:r>
                        <a:rPr lang="th-TH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ระบบบริการ</a:t>
                      </a:r>
                      <a:r>
                        <a:rPr lang="th-TH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สุขภาพ (</a:t>
                      </a:r>
                      <a:r>
                        <a:rPr lang="en-US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II</a:t>
                      </a:r>
                      <a:r>
                        <a:rPr lang="th-TH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ระบบติดตาม</a:t>
                      </a:r>
                      <a:r>
                        <a:rPr lang="th-TH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ประเมินผล (</a:t>
                      </a:r>
                      <a:r>
                        <a:rPr lang="en-US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</a:t>
                      </a:r>
                      <a:r>
                        <a:rPr lang="th-TH" sz="15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3454656"/>
                  </a:ext>
                </a:extLst>
              </a:tr>
              <a:tr h="47447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1.จัดตั้งศูนย์ประสานงานเครือข่ายประชาคมอาเซียนด้านการสาธารณสุข:ศคอส./แต่งตั้งคณะกรรมการฯศคอส.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1.จัดทำข้อมูลบริการสุขภาพที่เกี่ยวข้องด้านสาธารณุขอาเซียน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จัดทำแผน/โครงการพัฒนาสถานบริการที่เป็นมิตรรองรับชาวต่างชาติ</a:t>
                      </a:r>
                      <a:endParaRPr lang="th-TH" sz="12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ติดตามกำกับและประเมินผลการดำเนินงาน </a:t>
                      </a:r>
                      <a:r>
                        <a:rPr lang="th-TH" sz="1200" b="1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ศคอส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.ระดับจังหวัด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extLst>
                  <a:ext uri="{0D108BD9-81ED-4DB2-BD59-A6C34878D82A}">
                    <a16:rowId xmlns:a16="http://schemas.microsoft.com/office/drawing/2014/main" xmlns="" val="1389790573"/>
                  </a:ext>
                </a:extLst>
              </a:tr>
              <a:tr h="47447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2.จัดทำแนวทาง/เกณฑ์พัฒนาระบบบริหารจัดการ ศคอส.ในระดับจังหวัด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2.พัฒนาระบบข้อมูลสารสนเทศด้านสุขภาพประชากรต่างชาติจาก 43 แฟ้ม ของสถานบริการสุขภาพในจังหวัด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จัดอบรม/ประชุมเชิงปฏิบัติการพัฒนา</a:t>
                      </a:r>
                      <a:r>
                        <a:rPr lang="th-TH" sz="1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ศักยภาพบุคลากรด้าน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ภาษา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2.ติดตามกำกับและประเมินผลการดำเนินงาน ของสถานบริการสุขภาพ ให้เป็นไปตาม</a:t>
                      </a:r>
                      <a:r>
                        <a:rPr lang="th-TH" sz="1200" b="1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เกฑ์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ที่กำหนด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extLst>
                  <a:ext uri="{0D108BD9-81ED-4DB2-BD59-A6C34878D82A}">
                    <a16:rowId xmlns:a16="http://schemas.microsoft.com/office/drawing/2014/main" xmlns="" val="2198652287"/>
                  </a:ext>
                </a:extLst>
              </a:tr>
              <a:tr h="47447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3.บริหารจัดการทรัพยากร(งบประมาณ/อัตรากำลังคน</a:t>
                      </a:r>
                      <a:r>
                        <a:rPr lang="th-TH" sz="1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br>
                        <a:rPr lang="th-TH" sz="1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เพื่อ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สนองตอบงานด้านสาธารณสุขอาเซียน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3.รายงานข้อมูลสุขภาพประชากรต่างด้าว จากระบบรายงาน </a:t>
                      </a:r>
                      <a:r>
                        <a:rPr lang="en-US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HDC 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กระทรวง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3.ส่งเสริม สนับสนุนให้เกิดนวตกรรม การดำเนินงานการบริการสุขภาพชาวต่างชาติ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3.สรุปและวิเคราะห์ปัญหาการดำเนินงานศคอส.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/>
                </a:tc>
                <a:extLst>
                  <a:ext uri="{0D108BD9-81ED-4DB2-BD59-A6C34878D82A}">
                    <a16:rowId xmlns:a16="http://schemas.microsoft.com/office/drawing/2014/main" xmlns="" val="3966736896"/>
                  </a:ext>
                </a:extLst>
              </a:tr>
              <a:tr h="23723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 เดือน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 เดือน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 เดือน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เดือน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6762171"/>
                  </a:ext>
                </a:extLst>
              </a:tr>
              <a:tr h="47447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1.แต่งตั้ง คกก.ศคอส.76 จังหวัด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1.ศคอส. 76 จังหวัด ดำเนินการพัฒนาตามเกณฑ์ที่กำหนด (ด้านบริการ/ด้านข้อมูล)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1.สสจ./รพ.</a:t>
                      </a:r>
                      <a:r>
                        <a:rPr lang="th-TH" sz="1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กลุ่มเป้าหมาย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ดำเนินการพัฒนาศักยภาพตามแผนที่กำหนด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1.ศคอส.สรุปผลการประเมินตนเองครบ 76 จังหวัด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5233609"/>
                  </a:ext>
                </a:extLst>
              </a:tr>
              <a:tr h="47447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2.จัดทำแผนงาน/โครงการพัฒนาสถานบริการสุขภาพ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สถานบริการกลุ่มสุขภาพกลุ่มเป้าหมายมีการพัฒนาด้านบริการ/ด้านสุขภาพ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1200" b="1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ศคอส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.ดำเนินผลการดำเนินงาน </a:t>
                      </a:r>
                      <a:endParaRPr lang="th-TH" sz="1200" b="1" u="none" strike="noStrike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 fontAlgn="ctr"/>
                      <a:r>
                        <a:rPr lang="th-TH" sz="1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เกณฑ์ที่กำหนด/รายไตรมาศ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1200" b="1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ศคอส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.รายงานสรุปผลการดำเนินงานครบ 76 จังหวัด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97987997"/>
                  </a:ext>
                </a:extLst>
              </a:tr>
              <a:tr h="47447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</a:t>
                      </a:r>
                      <a:r>
                        <a:rPr lang="th-TH" sz="1200" b="1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ศคอส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.ดำเนินงานตามแผนงาน/โครงการ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</a:t>
                      </a:r>
                      <a:r>
                        <a:rPr lang="th-TH" sz="1200" b="1" u="none" strike="noStrike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ศคอส</a:t>
                      </a:r>
                      <a:r>
                        <a:rPr lang="th-TH" sz="1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.ดำเนินงานตามแผนงาน/โครงการ</a:t>
                      </a:r>
                      <a:endParaRPr lang="th-TH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 fontAlgn="ctr"/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</a:t>
                      </a:r>
                      <a:r>
                        <a:rPr lang="th-TH" sz="1200" b="1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ศคอส</a:t>
                      </a:r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.กำกับติดตามเร่งรัด การเบิกจ่ายงบประมาณ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3.รายงานสรุปข้อมูลบริการชาวต่างชาติตามที่กำหนด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715" marR="5715" marT="571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801797"/>
                  </a:ext>
                </a:extLst>
              </a:tr>
            </a:tbl>
          </a:graphicData>
        </a:graphic>
      </p:graphicFrame>
      <p:sp>
        <p:nvSpPr>
          <p:cNvPr id="8" name="Isosceles Triangle 7"/>
          <p:cNvSpPr/>
          <p:nvPr/>
        </p:nvSpPr>
        <p:spPr>
          <a:xfrm>
            <a:off x="248193" y="1236695"/>
            <a:ext cx="8657408" cy="862147"/>
          </a:xfrm>
          <a:prstGeom prst="triangle">
            <a:avLst/>
          </a:prstGeom>
          <a:solidFill>
            <a:srgbClr val="F79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132" y="1195419"/>
            <a:ext cx="86737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ศคอส.</a:t>
            </a:r>
          </a:p>
          <a:p>
            <a:pPr algn="ctr"/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เป็นกลไกหลักในการบริหารจัดการด้านสาธารณสุขอาเซียนในระดับ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จังหวัด/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endParaRPr lang="en-US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194" y="2098842"/>
            <a:ext cx="8778239" cy="5078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35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 </a:t>
            </a:r>
            <a:r>
              <a:rPr lang="en-US" sz="135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35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สสจ.ทุกแห่งมีศูนย์ประสานงานเครือข่ายประชาคมอาเซียนด้านการสาธารณสุข </a:t>
            </a:r>
            <a:r>
              <a:rPr lang="en-US" sz="135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35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ศคอส.</a:t>
            </a:r>
            <a:r>
              <a:rPr lang="en-US" sz="135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CENTER OF ASEAN HEALTH NETWORK COLLABORATION : AHNC </a:t>
            </a:r>
            <a:endParaRPr lang="en-US" sz="135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35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ครบทุกจังหวัด ในปีงบประมาณ 2561 </a:t>
            </a:r>
            <a:r>
              <a:rPr lang="th-TH" sz="135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เป้าหมาย </a:t>
            </a:r>
            <a:r>
              <a:rPr lang="en-US" sz="135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35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ศคอส. จำนวน 76 แห่ง โดย</a:t>
            </a:r>
            <a:r>
              <a:rPr lang="th-TH" sz="135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ใช้ </a:t>
            </a:r>
            <a:r>
              <a:rPr lang="en-US" sz="135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SIM 3 Model</a:t>
            </a:r>
            <a:endParaRPr lang="en-US" sz="135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7569" y="788702"/>
            <a:ext cx="881788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" algn="ctr"/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ร่าง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กรอบ</a:t>
            </a:r>
            <a:r>
              <a:rPr lang="th-TH" sz="2000" b="1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แนวทางการดำเนินงานโครงการสนับสนุนเป็นเมืองศูนย์กลางบริการสุขภาพในอาเซียน  ปีงบประมาณ 2561</a:t>
            </a:r>
            <a:endParaRPr lang="en-US" sz="1400" dirty="0"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117568" y="146175"/>
            <a:ext cx="8908865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1 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การเป็นเมืองศูนย์กลางบริการสุขภาพใน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อาเซียน เงิน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ที่ได้รับ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จัดสรร  24,611,800  บาท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248192" y="6095037"/>
            <a:ext cx="8778241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1200" b="1" u="sng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สถานการณ์ปัจจุบัน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ปี 2560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มี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ศคอส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65 จังหวัด แบ่งตามระดับ  ดังนี้ ระดับ 1 </a:t>
            </a:r>
            <a:r>
              <a:rPr lang="en-US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= 44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  ระดับ 2 </a:t>
            </a:r>
            <a:r>
              <a:rPr lang="en-US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=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16   แห่ง 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en-US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=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 แห่ง</a:t>
            </a:r>
          </a:p>
          <a:p>
            <a:r>
              <a:rPr lang="th-TH" sz="1200" b="1" u="sng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แผนพัฒนา </a:t>
            </a:r>
            <a:r>
              <a:rPr lang="th-TH" sz="12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ในปีงบประมาณ 2561  </a:t>
            </a:r>
          </a:p>
          <a:p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1. เพิ่ม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ศคอส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ใหม่ 11 จังหวัด      2.จะพัฒนา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ศคอส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เดิม 65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จว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จากระดับ 1</a:t>
            </a:r>
            <a:r>
              <a:rPr lang="en-US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=&gt;2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อย่างน้อย ร้อยละ 50 จาก 2</a:t>
            </a:r>
            <a:r>
              <a:rPr lang="en-US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=&gt;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อย่าง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น้อย ร้อยละ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50</a:t>
            </a:r>
            <a:endParaRPr lang="th-TH" sz="1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3644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/>
          <p:cNvSpPr txBox="1"/>
          <p:nvPr/>
        </p:nvSpPr>
        <p:spPr>
          <a:xfrm>
            <a:off x="117567" y="56485"/>
            <a:ext cx="8908865" cy="57888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พัฒนาการ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จัดบริการรูปแบบพิเศษในสถานบริการ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 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เงินที่ได้รับ 3,171,800 บาท</a:t>
            </a:r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 rotWithShape="1">
          <a:blip r:embed="rId3"/>
          <a:srcRect t="11307"/>
          <a:stretch/>
        </p:blipFill>
        <p:spPr>
          <a:xfrm>
            <a:off x="117567" y="1353446"/>
            <a:ext cx="8917486" cy="5459930"/>
          </a:xfrm>
          <a:prstGeom prst="rect">
            <a:avLst/>
          </a:prstGeom>
        </p:spPr>
      </p:pic>
      <p:sp>
        <p:nvSpPr>
          <p:cNvPr id="11" name="กล่องข้อความ 3"/>
          <p:cNvSpPr txBox="1"/>
          <p:nvPr/>
        </p:nvSpPr>
        <p:spPr>
          <a:xfrm>
            <a:off x="126187" y="652774"/>
            <a:ext cx="8908866" cy="700672"/>
          </a:xfrm>
          <a:prstGeom prst="roundRect">
            <a:avLst/>
          </a:prstGeom>
          <a:solidFill>
            <a:srgbClr val="CC99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ร่าง</a:t>
            </a:r>
            <a:r>
              <a:rPr lang="en-US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kern="1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กรอบ</a:t>
            </a:r>
            <a:r>
              <a:rPr lang="th-TH" sz="2000" b="1" kern="1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แนวทางการดำเนินงานและการประเมินหน่วยบริการที่ขอจัดบริการเพิ่มพิเศษสำหรับประชาชน</a:t>
            </a:r>
            <a:endParaRPr lang="en-US" sz="12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algn="ctr">
              <a:spcAft>
                <a:spcPts val="0"/>
              </a:spcAft>
            </a:pPr>
            <a:r>
              <a:rPr lang="th-TH" sz="1800" b="1" kern="1200" dirty="0">
                <a:solidFill>
                  <a:srgbClr val="000000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( </a:t>
            </a:r>
            <a:r>
              <a:rPr lang="en-US" sz="1800" b="1" kern="12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Convenient Healthcare : CHC </a:t>
            </a:r>
            <a:r>
              <a:rPr lang="th-TH" sz="1800" b="1" kern="12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)</a:t>
            </a:r>
            <a:endParaRPr lang="en-US" sz="12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67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/>
          <p:cNvSpPr txBox="1"/>
          <p:nvPr/>
        </p:nvSpPr>
        <p:spPr>
          <a:xfrm>
            <a:off x="4860032" y="4797152"/>
            <a:ext cx="396044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นางวิ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ราณี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นาคสุข </a:t>
            </a:r>
          </a:p>
          <a:p>
            <a:pPr algn="r"/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งานพัฒนาระบบบริการพิเศษและพื้นที่เฉพาะ</a:t>
            </a:r>
          </a:p>
          <a:p>
            <a:pPr algn="r"/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กลุ่มงานพัฒนาระบบบริการเฉพาะ </a:t>
            </a:r>
          </a:p>
          <a:p>
            <a:pPr algn="r"/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กองบริหารการการสาธารณสุข</a:t>
            </a:r>
          </a:p>
          <a:p>
            <a:pPr algn="r"/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โทร 02 590 2457 มือถือ 084 539 8474</a:t>
            </a:r>
          </a:p>
          <a:p>
            <a:pPr algn="r"/>
            <a:r>
              <a:rPr lang="en-US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Email : wiranee8711@gmail.com</a:t>
            </a:r>
            <a:endPara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2"/>
          <a:srcRect l="25267" t="14765" r="25287" b="21251"/>
          <a:stretch/>
        </p:blipFill>
        <p:spPr>
          <a:xfrm>
            <a:off x="6575730" y="3164068"/>
            <a:ext cx="2244742" cy="1633084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898" y="956375"/>
            <a:ext cx="4216568" cy="4933384"/>
          </a:xfrm>
          <a:prstGeom prst="rect">
            <a:avLst/>
          </a:prstGeom>
        </p:spPr>
      </p:pic>
      <p:sp>
        <p:nvSpPr>
          <p:cNvPr id="2" name="กล่องข้อความ 1"/>
          <p:cNvSpPr txBox="1"/>
          <p:nvPr/>
        </p:nvSpPr>
        <p:spPr>
          <a:xfrm>
            <a:off x="1746805" y="4027711"/>
            <a:ext cx="26602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</a:rPr>
              <a:t>Q&amp;A</a:t>
            </a:r>
            <a:endParaRPr lang="th-TH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6864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869</Words>
  <Application>Microsoft Office PowerPoint</Application>
  <PresentationFormat>นำเสนอทางหน้าจอ (4:3)</PresentationFormat>
  <Paragraphs>130</Paragraphs>
  <Slides>4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</vt:i4>
      </vt:variant>
    </vt:vector>
  </HeadingPairs>
  <TitlesOfParts>
    <vt:vector size="11" baseType="lpstr">
      <vt:lpstr>Angsana New</vt:lpstr>
      <vt:lpstr>Arial</vt:lpstr>
      <vt:lpstr>Calibri</vt:lpstr>
      <vt:lpstr>Cordia New</vt:lpstr>
      <vt:lpstr>TH SarabunPSK</vt:lpstr>
      <vt:lpstr>Times New Roman</vt:lpstr>
      <vt:lpstr>ชุดรูปแบบของ Office</vt:lpstr>
      <vt:lpstr>(ร่าง) กรอบแนวทางการจัดสรรเงินปีงบประมาณ  2561  ตามโครงการสนับสนุนการเป็นเมืองศูนย์กลางบริการสุขภาพในอาเซียน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ระเบียบวาระที่ 5.1</dc:title>
  <dc:creator>Windows User</dc:creator>
  <cp:lastModifiedBy>pn55</cp:lastModifiedBy>
  <cp:revision>93</cp:revision>
  <cp:lastPrinted>2017-09-25T11:02:28Z</cp:lastPrinted>
  <dcterms:created xsi:type="dcterms:W3CDTF">2017-02-13T12:31:13Z</dcterms:created>
  <dcterms:modified xsi:type="dcterms:W3CDTF">2017-09-26T04:45:40Z</dcterms:modified>
</cp:coreProperties>
</file>